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8" r:id="rId9"/>
    <p:sldId id="269" r:id="rId10"/>
    <p:sldId id="272" r:id="rId11"/>
    <p:sldId id="267" r:id="rId12"/>
    <p:sldId id="262" r:id="rId13"/>
    <p:sldId id="273" r:id="rId14"/>
    <p:sldId id="265" r:id="rId15"/>
    <p:sldId id="266" r:id="rId16"/>
    <p:sldId id="274" r:id="rId17"/>
    <p:sldId id="276" r:id="rId18"/>
    <p:sldId id="275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D0C877-D586-4B58-B9F9-0553C5A443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A9D2D98-24DA-4222-AC9E-865DCB7375D7}">
      <dgm:prSet/>
      <dgm:spPr/>
      <dgm:t>
        <a:bodyPr/>
        <a:lstStyle/>
        <a:p>
          <a:r>
            <a:rPr lang="en-US"/>
            <a:t>Convolution Neural Networks (6-CNN, 4-CNN)</a:t>
          </a:r>
        </a:p>
      </dgm:t>
    </dgm:pt>
    <dgm:pt modelId="{C3902FED-92D1-4412-AB43-AC49C63142F2}" type="parTrans" cxnId="{B07E8EDA-E080-482A-A094-CB4111751FBC}">
      <dgm:prSet/>
      <dgm:spPr/>
      <dgm:t>
        <a:bodyPr/>
        <a:lstStyle/>
        <a:p>
          <a:endParaRPr lang="en-US"/>
        </a:p>
      </dgm:t>
    </dgm:pt>
    <dgm:pt modelId="{48F367AE-1861-4430-9FE4-AB6E884B7B28}" type="sibTrans" cxnId="{B07E8EDA-E080-482A-A094-CB4111751FBC}">
      <dgm:prSet/>
      <dgm:spPr/>
      <dgm:t>
        <a:bodyPr/>
        <a:lstStyle/>
        <a:p>
          <a:endParaRPr lang="en-US"/>
        </a:p>
      </dgm:t>
    </dgm:pt>
    <dgm:pt modelId="{688DE962-685A-4E89-834D-AD8BD9C71CC4}">
      <dgm:prSet/>
      <dgm:spPr/>
      <dgm:t>
        <a:bodyPr/>
        <a:lstStyle/>
        <a:p>
          <a:r>
            <a:rPr lang="en-US"/>
            <a:t>Random Forests</a:t>
          </a:r>
        </a:p>
      </dgm:t>
    </dgm:pt>
    <dgm:pt modelId="{1720EBFC-BE00-4105-8D12-AD063B15EA0B}" type="parTrans" cxnId="{69E61AC2-E2AB-4572-8E7A-86F30A2B34B8}">
      <dgm:prSet/>
      <dgm:spPr/>
      <dgm:t>
        <a:bodyPr/>
        <a:lstStyle/>
        <a:p>
          <a:endParaRPr lang="en-US"/>
        </a:p>
      </dgm:t>
    </dgm:pt>
    <dgm:pt modelId="{103DB956-0066-4778-9738-A5965E839982}" type="sibTrans" cxnId="{69E61AC2-E2AB-4572-8E7A-86F30A2B34B8}">
      <dgm:prSet/>
      <dgm:spPr/>
      <dgm:t>
        <a:bodyPr/>
        <a:lstStyle/>
        <a:p>
          <a:endParaRPr lang="en-US"/>
        </a:p>
      </dgm:t>
    </dgm:pt>
    <dgm:pt modelId="{85619B93-D3AE-43D1-8668-98CA2928DE1F}">
      <dgm:prSet/>
      <dgm:spPr/>
      <dgm:t>
        <a:bodyPr/>
        <a:lstStyle/>
        <a:p>
          <a:r>
            <a:rPr lang="en-US"/>
            <a:t>Image AI</a:t>
          </a:r>
        </a:p>
      </dgm:t>
    </dgm:pt>
    <dgm:pt modelId="{2F1A782B-4822-4938-B902-12006688E605}" type="parTrans" cxnId="{517A0C37-DEDA-43E9-A8EF-9AB568A06D12}">
      <dgm:prSet/>
      <dgm:spPr/>
      <dgm:t>
        <a:bodyPr/>
        <a:lstStyle/>
        <a:p>
          <a:endParaRPr lang="en-US"/>
        </a:p>
      </dgm:t>
    </dgm:pt>
    <dgm:pt modelId="{373BF62D-AECA-4F41-AC69-89B56A80E541}" type="sibTrans" cxnId="{517A0C37-DEDA-43E9-A8EF-9AB568A06D12}">
      <dgm:prSet/>
      <dgm:spPr/>
      <dgm:t>
        <a:bodyPr/>
        <a:lstStyle/>
        <a:p>
          <a:endParaRPr lang="en-US"/>
        </a:p>
      </dgm:t>
    </dgm:pt>
    <dgm:pt modelId="{9145B7F3-C4DD-4A8C-8814-DBE84108AC88}" type="pres">
      <dgm:prSet presAssocID="{F8D0C877-D586-4B58-B9F9-0553C5A443F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1E668-D8F9-42B6-9186-19D4F5751591}" type="pres">
      <dgm:prSet presAssocID="{2A9D2D98-24DA-4222-AC9E-865DCB7375D7}" presName="compNode" presStyleCnt="0"/>
      <dgm:spPr/>
    </dgm:pt>
    <dgm:pt modelId="{9493E226-910F-418E-A34B-FDA3FBCDDB4B}" type="pres">
      <dgm:prSet presAssocID="{2A9D2D98-24DA-4222-AC9E-865DCB7375D7}" presName="bgRect" presStyleLbl="bgShp" presStyleIdx="0" presStyleCnt="3"/>
      <dgm:spPr/>
    </dgm:pt>
    <dgm:pt modelId="{68BF6D9E-0757-4909-ABF1-0892F843724D}" type="pres">
      <dgm:prSet presAssocID="{2A9D2D98-24DA-4222-AC9E-865DCB7375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Disconnected"/>
        </a:ext>
      </dgm:extLst>
    </dgm:pt>
    <dgm:pt modelId="{2E77B378-C34B-4AE6-9B79-59DE5EDA3C0C}" type="pres">
      <dgm:prSet presAssocID="{2A9D2D98-24DA-4222-AC9E-865DCB7375D7}" presName="spaceRect" presStyleCnt="0"/>
      <dgm:spPr/>
    </dgm:pt>
    <dgm:pt modelId="{383063AE-7A8F-45D3-AB29-3B35025468E3}" type="pres">
      <dgm:prSet presAssocID="{2A9D2D98-24DA-4222-AC9E-865DCB7375D7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242F79C-AE1A-414D-805B-9AA645884CA0}" type="pres">
      <dgm:prSet presAssocID="{48F367AE-1861-4430-9FE4-AB6E884B7B28}" presName="sibTrans" presStyleCnt="0"/>
      <dgm:spPr/>
    </dgm:pt>
    <dgm:pt modelId="{F8CA774D-B044-4852-9BC7-3A660C03B89D}" type="pres">
      <dgm:prSet presAssocID="{688DE962-685A-4E89-834D-AD8BD9C71CC4}" presName="compNode" presStyleCnt="0"/>
      <dgm:spPr/>
    </dgm:pt>
    <dgm:pt modelId="{68AA666C-F169-460A-AF6F-49097A04976E}" type="pres">
      <dgm:prSet presAssocID="{688DE962-685A-4E89-834D-AD8BD9C71CC4}" presName="bgRect" presStyleLbl="bgShp" presStyleIdx="1" presStyleCnt="3"/>
      <dgm:spPr/>
    </dgm:pt>
    <dgm:pt modelId="{D32B248E-FCE1-4533-ABB9-E440F56A090B}" type="pres">
      <dgm:prSet presAssocID="{688DE962-685A-4E89-834D-AD8BD9C71CC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Forest scene"/>
        </a:ext>
      </dgm:extLst>
    </dgm:pt>
    <dgm:pt modelId="{96F0A721-938B-488A-8561-CA989DAC356F}" type="pres">
      <dgm:prSet presAssocID="{688DE962-685A-4E89-834D-AD8BD9C71CC4}" presName="spaceRect" presStyleCnt="0"/>
      <dgm:spPr/>
    </dgm:pt>
    <dgm:pt modelId="{FCD5E4A4-C3F5-4FA2-9D93-DEA15BE8B968}" type="pres">
      <dgm:prSet presAssocID="{688DE962-685A-4E89-834D-AD8BD9C71CC4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0913008-8415-4C84-AD00-B6776F7610E5}" type="pres">
      <dgm:prSet presAssocID="{103DB956-0066-4778-9738-A5965E839982}" presName="sibTrans" presStyleCnt="0"/>
      <dgm:spPr/>
    </dgm:pt>
    <dgm:pt modelId="{2212394A-5ECC-43A2-9C21-6BA18C16064F}" type="pres">
      <dgm:prSet presAssocID="{85619B93-D3AE-43D1-8668-98CA2928DE1F}" presName="compNode" presStyleCnt="0"/>
      <dgm:spPr/>
    </dgm:pt>
    <dgm:pt modelId="{56035D51-C40C-477A-A22F-CDB5DBB996E3}" type="pres">
      <dgm:prSet presAssocID="{85619B93-D3AE-43D1-8668-98CA2928DE1F}" presName="bgRect" presStyleLbl="bgShp" presStyleIdx="2" presStyleCnt="3"/>
      <dgm:spPr/>
    </dgm:pt>
    <dgm:pt modelId="{956B527B-C0CB-419F-8E12-FE7498A4CB91}" type="pres">
      <dgm:prSet presAssocID="{85619B93-D3AE-43D1-8668-98CA2928DE1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Head with Gears"/>
        </a:ext>
      </dgm:extLst>
    </dgm:pt>
    <dgm:pt modelId="{B998A625-75FE-46E5-AC67-67B8E599981E}" type="pres">
      <dgm:prSet presAssocID="{85619B93-D3AE-43D1-8668-98CA2928DE1F}" presName="spaceRect" presStyleCnt="0"/>
      <dgm:spPr/>
    </dgm:pt>
    <dgm:pt modelId="{F2243928-B864-4A14-91C0-0ACA6D670E68}" type="pres">
      <dgm:prSet presAssocID="{85619B93-D3AE-43D1-8668-98CA2928DE1F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FFEE1164-D81A-4EC3-B1A6-FBFE1EDD2F4D}" type="presOf" srcId="{688DE962-685A-4E89-834D-AD8BD9C71CC4}" destId="{FCD5E4A4-C3F5-4FA2-9D93-DEA15BE8B968}" srcOrd="0" destOrd="0" presId="urn:microsoft.com/office/officeart/2018/2/layout/IconVerticalSolidList"/>
    <dgm:cxn modelId="{69E61AC2-E2AB-4572-8E7A-86F30A2B34B8}" srcId="{F8D0C877-D586-4B58-B9F9-0553C5A443FE}" destId="{688DE962-685A-4E89-834D-AD8BD9C71CC4}" srcOrd="1" destOrd="0" parTransId="{1720EBFC-BE00-4105-8D12-AD063B15EA0B}" sibTransId="{103DB956-0066-4778-9738-A5965E839982}"/>
    <dgm:cxn modelId="{D54DBE4E-5965-459B-95D2-A38230B7711F}" type="presOf" srcId="{2A9D2D98-24DA-4222-AC9E-865DCB7375D7}" destId="{383063AE-7A8F-45D3-AB29-3B35025468E3}" srcOrd="0" destOrd="0" presId="urn:microsoft.com/office/officeart/2018/2/layout/IconVerticalSolidList"/>
    <dgm:cxn modelId="{1A692B1D-9829-492B-A8B4-AE1BC2C18832}" type="presOf" srcId="{F8D0C877-D586-4B58-B9F9-0553C5A443FE}" destId="{9145B7F3-C4DD-4A8C-8814-DBE84108AC88}" srcOrd="0" destOrd="0" presId="urn:microsoft.com/office/officeart/2018/2/layout/IconVerticalSolidList"/>
    <dgm:cxn modelId="{8B821FF0-2B31-4DA5-8F0E-5057633166AB}" type="presOf" srcId="{85619B93-D3AE-43D1-8668-98CA2928DE1F}" destId="{F2243928-B864-4A14-91C0-0ACA6D670E68}" srcOrd="0" destOrd="0" presId="urn:microsoft.com/office/officeart/2018/2/layout/IconVerticalSolidList"/>
    <dgm:cxn modelId="{517A0C37-DEDA-43E9-A8EF-9AB568A06D12}" srcId="{F8D0C877-D586-4B58-B9F9-0553C5A443FE}" destId="{85619B93-D3AE-43D1-8668-98CA2928DE1F}" srcOrd="2" destOrd="0" parTransId="{2F1A782B-4822-4938-B902-12006688E605}" sibTransId="{373BF62D-AECA-4F41-AC69-89B56A80E541}"/>
    <dgm:cxn modelId="{B07E8EDA-E080-482A-A094-CB4111751FBC}" srcId="{F8D0C877-D586-4B58-B9F9-0553C5A443FE}" destId="{2A9D2D98-24DA-4222-AC9E-865DCB7375D7}" srcOrd="0" destOrd="0" parTransId="{C3902FED-92D1-4412-AB43-AC49C63142F2}" sibTransId="{48F367AE-1861-4430-9FE4-AB6E884B7B28}"/>
    <dgm:cxn modelId="{03013A6C-EB64-44FF-8F71-37FAAF0A5C86}" type="presParOf" srcId="{9145B7F3-C4DD-4A8C-8814-DBE84108AC88}" destId="{E171E668-D8F9-42B6-9186-19D4F5751591}" srcOrd="0" destOrd="0" presId="urn:microsoft.com/office/officeart/2018/2/layout/IconVerticalSolidList"/>
    <dgm:cxn modelId="{785889CC-ABDB-44BB-8D24-C4F2C17966D2}" type="presParOf" srcId="{E171E668-D8F9-42B6-9186-19D4F5751591}" destId="{9493E226-910F-418E-A34B-FDA3FBCDDB4B}" srcOrd="0" destOrd="0" presId="urn:microsoft.com/office/officeart/2018/2/layout/IconVerticalSolidList"/>
    <dgm:cxn modelId="{77E022B3-FA91-4E8C-9959-BEEAD9F15F4C}" type="presParOf" srcId="{E171E668-D8F9-42B6-9186-19D4F5751591}" destId="{68BF6D9E-0757-4909-ABF1-0892F843724D}" srcOrd="1" destOrd="0" presId="urn:microsoft.com/office/officeart/2018/2/layout/IconVerticalSolidList"/>
    <dgm:cxn modelId="{7BE1C0F0-8AF4-448C-8FBB-832E9B46A0B2}" type="presParOf" srcId="{E171E668-D8F9-42B6-9186-19D4F5751591}" destId="{2E77B378-C34B-4AE6-9B79-59DE5EDA3C0C}" srcOrd="2" destOrd="0" presId="urn:microsoft.com/office/officeart/2018/2/layout/IconVerticalSolidList"/>
    <dgm:cxn modelId="{D5EC5A3E-541A-4399-B7F6-FFCD9457A9C7}" type="presParOf" srcId="{E171E668-D8F9-42B6-9186-19D4F5751591}" destId="{383063AE-7A8F-45D3-AB29-3B35025468E3}" srcOrd="3" destOrd="0" presId="urn:microsoft.com/office/officeart/2018/2/layout/IconVerticalSolidList"/>
    <dgm:cxn modelId="{53134943-405D-4590-8614-F1677EBFF132}" type="presParOf" srcId="{9145B7F3-C4DD-4A8C-8814-DBE84108AC88}" destId="{F242F79C-AE1A-414D-805B-9AA645884CA0}" srcOrd="1" destOrd="0" presId="urn:microsoft.com/office/officeart/2018/2/layout/IconVerticalSolidList"/>
    <dgm:cxn modelId="{818838C3-4220-4008-8BB1-812F145B0621}" type="presParOf" srcId="{9145B7F3-C4DD-4A8C-8814-DBE84108AC88}" destId="{F8CA774D-B044-4852-9BC7-3A660C03B89D}" srcOrd="2" destOrd="0" presId="urn:microsoft.com/office/officeart/2018/2/layout/IconVerticalSolidList"/>
    <dgm:cxn modelId="{9791DA25-56E7-4F5D-9286-2C98F00226C7}" type="presParOf" srcId="{F8CA774D-B044-4852-9BC7-3A660C03B89D}" destId="{68AA666C-F169-460A-AF6F-49097A04976E}" srcOrd="0" destOrd="0" presId="urn:microsoft.com/office/officeart/2018/2/layout/IconVerticalSolidList"/>
    <dgm:cxn modelId="{9CF9ECE2-1F0F-4C0E-A5F8-3230A979169A}" type="presParOf" srcId="{F8CA774D-B044-4852-9BC7-3A660C03B89D}" destId="{D32B248E-FCE1-4533-ABB9-E440F56A090B}" srcOrd="1" destOrd="0" presId="urn:microsoft.com/office/officeart/2018/2/layout/IconVerticalSolidList"/>
    <dgm:cxn modelId="{5B9CE0ED-5757-4AC3-97DD-99AD65525FE6}" type="presParOf" srcId="{F8CA774D-B044-4852-9BC7-3A660C03B89D}" destId="{96F0A721-938B-488A-8561-CA989DAC356F}" srcOrd="2" destOrd="0" presId="urn:microsoft.com/office/officeart/2018/2/layout/IconVerticalSolidList"/>
    <dgm:cxn modelId="{06CECF7C-40EF-4210-BD8F-61C8F2170152}" type="presParOf" srcId="{F8CA774D-B044-4852-9BC7-3A660C03B89D}" destId="{FCD5E4A4-C3F5-4FA2-9D93-DEA15BE8B968}" srcOrd="3" destOrd="0" presId="urn:microsoft.com/office/officeart/2018/2/layout/IconVerticalSolidList"/>
    <dgm:cxn modelId="{6C597ECF-691A-4770-913D-D5EB839F58B5}" type="presParOf" srcId="{9145B7F3-C4DD-4A8C-8814-DBE84108AC88}" destId="{50913008-8415-4C84-AD00-B6776F7610E5}" srcOrd="3" destOrd="0" presId="urn:microsoft.com/office/officeart/2018/2/layout/IconVerticalSolidList"/>
    <dgm:cxn modelId="{1E7B4A06-0138-4288-AB29-057BF284FAD8}" type="presParOf" srcId="{9145B7F3-C4DD-4A8C-8814-DBE84108AC88}" destId="{2212394A-5ECC-43A2-9C21-6BA18C16064F}" srcOrd="4" destOrd="0" presId="urn:microsoft.com/office/officeart/2018/2/layout/IconVerticalSolidList"/>
    <dgm:cxn modelId="{30309B8C-6803-4681-A9EB-2FA157772FF2}" type="presParOf" srcId="{2212394A-5ECC-43A2-9C21-6BA18C16064F}" destId="{56035D51-C40C-477A-A22F-CDB5DBB996E3}" srcOrd="0" destOrd="0" presId="urn:microsoft.com/office/officeart/2018/2/layout/IconVerticalSolidList"/>
    <dgm:cxn modelId="{03B05379-46F1-4A0A-9599-F7DC8E0111D1}" type="presParOf" srcId="{2212394A-5ECC-43A2-9C21-6BA18C16064F}" destId="{956B527B-C0CB-419F-8E12-FE7498A4CB91}" srcOrd="1" destOrd="0" presId="urn:microsoft.com/office/officeart/2018/2/layout/IconVerticalSolidList"/>
    <dgm:cxn modelId="{8E6A131D-31ED-4C86-AAA9-ACA5B57B7298}" type="presParOf" srcId="{2212394A-5ECC-43A2-9C21-6BA18C16064F}" destId="{B998A625-75FE-46E5-AC67-67B8E599981E}" srcOrd="2" destOrd="0" presId="urn:microsoft.com/office/officeart/2018/2/layout/IconVerticalSolidList"/>
    <dgm:cxn modelId="{BF024421-ED36-42BF-B15D-62F0E4625084}" type="presParOf" srcId="{2212394A-5ECC-43A2-9C21-6BA18C16064F}" destId="{F2243928-B864-4A14-91C0-0ACA6D670E6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493E226-910F-418E-A34B-FDA3FBCDDB4B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F6D9E-0757-4909-ABF1-0892F843724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63AE-7A8F-45D3-AB29-3B35025468E3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Convolution Neural Networks (6-CNN, 4-CNN)</a:t>
          </a:r>
        </a:p>
      </dsp:txBody>
      <dsp:txXfrm>
        <a:off x="1941716" y="718"/>
        <a:ext cx="4571887" cy="1681139"/>
      </dsp:txXfrm>
    </dsp:sp>
    <dsp:sp modelId="{68AA666C-F169-460A-AF6F-49097A04976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B248E-FCE1-4533-ABB9-E440F56A090B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5E4A4-C3F5-4FA2-9D93-DEA15BE8B968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Random Forests</a:t>
          </a:r>
        </a:p>
      </dsp:txBody>
      <dsp:txXfrm>
        <a:off x="1941716" y="2102143"/>
        <a:ext cx="4571887" cy="1681139"/>
      </dsp:txXfrm>
    </dsp:sp>
    <dsp:sp modelId="{56035D51-C40C-477A-A22F-CDB5DBB996E3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6B527B-C0CB-419F-8E12-FE7498A4CB91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43928-B864-4A14-91C0-0ACA6D670E68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Image AI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F1916-04F5-4B23-BC65-F351F32D0DE5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FDD5A-97B5-451B-B4D9-9CD1517851A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RaghavPrabhu/understanding-of-convolutional-neural-network-cnn-deep-learning-99760835f148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Filters, strides</a:t>
            </a:r>
            <a:r>
              <a:rPr lang="en-US" baseline="0" dirty="0"/>
              <a:t>, dropouts</a:t>
            </a:r>
          </a:p>
          <a:p>
            <a:r>
              <a:rPr lang="en-US" dirty="0">
                <a:hlinkClick r:id="rId3"/>
              </a:rPr>
              <a:t>https://medium.com/@RaghavPrabhu/understanding-of-convolutional-neural-network-cnn-deep-learning-99760835f148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FDD5A-97B5-451B-B4D9-9CD1517851A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Degradation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FDD5A-97B5-451B-B4D9-9CD1517851A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0338EB-41CD-2841-8BF2-657D6256E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A33DB33-F33E-F348-90D2-D4CA8B470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49DD65-8A84-B444-95F3-4EF068B94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0BB4C3-3068-2B47-9D67-61C60DCF6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9CF714-5BD9-AE4F-8D26-EF330D48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9221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2667A9-B154-4040-82DF-56F28973D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40362FD-C02F-AB4B-98A4-170202270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AFD7C32-523C-3B4B-9616-F355E753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AAAA72-2EB3-894C-8CFB-0C42B8AC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712FA1-692A-0B4C-B634-773E2170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166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BF1AB77-DA6E-F047-8E96-E09932325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F56FE59-5542-2241-BE40-C93EF157C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C3DBED-D393-F44A-918A-77B7D5EB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48A034C-EA36-774F-8D1D-DAE5CC4C4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CF9522-B514-0D4D-A949-D6B6A966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441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F4D6FC-314F-0E44-8BB9-2C3168CFB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6D9280-3F1A-824D-890D-6C985E1D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0CE903-B58A-F749-A3BC-43EC5783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EF65D3-D1D8-CE43-8528-2BBDF4DC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3087FA1-E3BD-AC45-8AFE-CD2CA055E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0196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D6C16B-29F7-FE49-986F-67AE2605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2A3130-B78D-7246-839C-937DCA635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012AEF-A0BE-C442-98E2-5EFD00F4C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8AFCB-AEA7-E74A-8F80-F4A73FC6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2942F4-E5E3-DF46-8521-7E5CC62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380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F51FE8-538D-9141-AFEF-2A1B7202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9B809A-0306-644F-A93B-466246D92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C468A88-C5A1-1349-B3D2-6BB1CBF14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00E811D-6A40-F344-829B-E85A7DCF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5BBBED9-AB3D-0C43-A83F-46CB2E18C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63D85E-72C5-7449-BF36-95B1DE1B0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17414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F41150-2D4C-1D45-BD11-F2DF04EA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74BF5AC-D603-AE41-9DE6-E2B73D508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1F7D14-0D5D-264D-A38C-9639A101F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6A0DAD3-FDA8-504C-A698-83A9870065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6340807-230B-6C4C-8B48-C2A12E764E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6C09190-1FB2-A943-A08A-3A827502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B176521-6B3C-324F-A65C-63BE7B3C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7DB177A-64E7-A64B-A329-9FF286593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364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85D0DC-B1E7-F949-AF10-2186644CF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82A7A03-E79A-9249-B067-5F8BA103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8625B64-6005-E24D-922A-08E3BA5B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778BF48-646E-B045-982B-F6C223827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568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5466339-D1D5-F149-B653-C8D8B4FE3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7104568-2CB0-CD49-8DC7-59425375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908427A-3F39-C44D-807D-A798BF328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564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E4E560-AC65-094D-9151-43A39A7EA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B4E0EA4-E671-3D4F-B377-22F3D00AB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8B7BAA-57F5-3543-8223-4E3D21ED7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FB598F5-E2B0-1645-A3A0-0D16267F6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FBD9DC6-0F9C-2A47-8900-5EF009D9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0FCDF5A-E636-8144-B62C-5C39616AF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9764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5AA605-5FEA-7746-83FC-296DA334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EC24E69-4686-7E40-8046-6A5AE756F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F78DF8A-3B76-0940-9459-43E46AF18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EE7BC28-A88E-DF46-BDDB-1921A9F4A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AFA485-2FBA-5349-BAF5-7FF7B0C0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1E5EB6-2FE1-9D47-BD76-C0226426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2652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4E7687-94C0-2A4D-AB8B-09AE680D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C18AF7-829C-B945-B2C1-05E34FAF5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69C280A-4F41-4946-A7F3-3AFD07A9A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1516E-BF81-1D48-BD18-001036FE503B}" type="datetimeFigureOut">
              <a:rPr lang="en-US" smtClean="0"/>
              <a:pPr/>
              <a:t>12/3/2019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8742339-5DA0-C547-9B7B-18C93FD4A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50A911-7458-4545-A3C5-ECCE0562E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84431-9C4E-A44E-B2EC-43D034A54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2101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559AE206-7EBA-4D33-8BC9-9D8158553F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EB3B68-647A-2F4E-A7D1-BE2A9A5F3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5600"/>
              <a:t>Image Recognition on Simpsons Characters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C9D4AB8-A9AC-BD4E-B677-BF9C8B39B7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1500"/>
              <a:t>						</a:t>
            </a:r>
          </a:p>
          <a:p>
            <a:pPr algn="l"/>
            <a:r>
              <a:rPr lang="en-US" sz="1500"/>
              <a:t>	Shamanthaka Veerareddy</a:t>
            </a:r>
          </a:p>
          <a:p>
            <a:pPr algn="l"/>
            <a:r>
              <a:rPr lang="en-US" sz="1500"/>
              <a:t>	Zahiduddin Mohammad</a:t>
            </a:r>
          </a:p>
          <a:p>
            <a:pPr algn="l"/>
            <a:r>
              <a:rPr lang="en-US" sz="1500"/>
              <a:t>	Nikhil Chennupati</a:t>
            </a:r>
          </a:p>
          <a:p>
            <a:pPr algn="l"/>
            <a:endParaRPr lang="en-US" sz="15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6437D937-A7F1-4011-92B4-328E5BE1B1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26">
            <a:extLst>
              <a:ext uri="{FF2B5EF4-FFF2-40B4-BE49-F238E27FC236}">
                <a16:creationId xmlns:a16="http://schemas.microsoft.com/office/drawing/2014/main" xmlns="" id="{B672F332-AF08-46C6-94F0-77684310D7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28">
            <a:extLst>
              <a:ext uri="{FF2B5EF4-FFF2-40B4-BE49-F238E27FC236}">
                <a16:creationId xmlns:a16="http://schemas.microsoft.com/office/drawing/2014/main" xmlns="" id="{34244EF8-D73A-40E1-BE73-D46E6B4B04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xmlns="" id="{AB84D7E8-4ECB-42D7-ADBF-01689B0F24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9E8E38ED-369A-44C2-B635-0BED0E48A6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441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In case of 4-CNN </a:t>
            </a:r>
            <a:r>
              <a:rPr lang="en-US" sz="2400" dirty="0" smtClean="0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odel, the </a:t>
            </a:r>
            <a:r>
              <a:rPr lang="en-US" sz="2400" dirty="0">
                <a:solidFill>
                  <a:srgbClr val="000000"/>
                </a:solidFill>
              </a:rPr>
              <a:t>character Lisa Simpson has F1-score of 77% which is low compared to other characters.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The F1-score of Lisa gone up to 87% for 6-CNN as the model was able to learn more features.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0685F3-4246-4839-85FC-9F9C3D2E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Image AI (Residual network)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1" y="1487277"/>
            <a:ext cx="10515600" cy="538471"/>
          </a:xfrm>
        </p:spPr>
        <p:txBody>
          <a:bodyPr>
            <a:normAutofit/>
          </a:bodyPr>
          <a:lstStyle/>
          <a:p>
            <a:r>
              <a:rPr lang="en-US" dirty="0"/>
              <a:t>Network with 18 convolution layers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8499" y="4923691"/>
            <a:ext cx="7067550" cy="1275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9823" y="2338388"/>
            <a:ext cx="9889586" cy="116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38200" y="3882683"/>
            <a:ext cx="91498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/>
              <a:t>It uses skip connections to avoid overfitting.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833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525CC7-4D48-FB41-B697-EEE9B72A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Results(Image AI):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042053" y="2013518"/>
            <a:ext cx="4311747" cy="417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7611" y="2013518"/>
            <a:ext cx="4502174" cy="396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EEF4881E-BC5B-EA48-9817-0B95C32F2E36}"/>
              </a:ext>
            </a:extLst>
          </p:cNvPr>
          <p:cNvSpPr txBox="1">
            <a:spLocks/>
          </p:cNvSpPr>
          <p:nvPr/>
        </p:nvSpPr>
        <p:spPr>
          <a:xfrm>
            <a:off x="838200" y="1458971"/>
            <a:ext cx="2589212" cy="3931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Accuracy: 94%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6992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In the test dataset, characters Homer Simpson and Comic book guy are accompanied by other characters which resulted in the decrease of the F1-score for both.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D0A4F900-925C-497A-A331-A203ECCA3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Randomly selected subset of training set</a:t>
            </a:r>
          </a:p>
          <a:p>
            <a:r>
              <a:rPr lang="en-US" sz="1800" dirty="0">
                <a:solidFill>
                  <a:srgbClr val="000000"/>
                </a:solidFill>
              </a:rPr>
              <a:t>Splits are chosen according to a purity measure i.e., Gini index  (classification)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Images are classified based on decision tree count.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xmlns="" id="{ADDAF1E6-68F6-4042-9141-651478D0A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008" y="1690688"/>
            <a:ext cx="5714492" cy="32242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52190-0AF5-41C3-BE73-6FAF571E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Result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222D468-A01B-4BFC-BB72-4E2A6251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5" y="2152356"/>
            <a:ext cx="4972050" cy="36339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1686" y="1448972"/>
            <a:ext cx="153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Accuracy: </a:t>
            </a:r>
            <a:r>
              <a:rPr lang="en-US" dirty="0"/>
              <a:t>37%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81686" y="2152355"/>
            <a:ext cx="4375052" cy="363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68389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Lack of feature extraction here might be the reason for lower accuracy.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Limitations: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Detecting single character in image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Training images for a character should have only that character in the image</a:t>
            </a:r>
          </a:p>
          <a:p>
            <a:pPr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  <a:buNone/>
            </a:pPr>
            <a:r>
              <a:rPr lang="en-US" sz="2400" b="1" u="sng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Future Work: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Ability to detect multiple images in Images/videos.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Ability to draw a bounding boxes with the accuracy </a:t>
            </a:r>
            <a:r>
              <a:rPr lang="en-US" sz="2400" dirty="0" smtClean="0">
                <a:solidFill>
                  <a:srgbClr val="000000"/>
                </a:solidFill>
              </a:rPr>
              <a:t>of corresponding character.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000000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351DFE5-F63D-4BE0-BDA9-E3EB88F01A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9">
            <a:extLst>
              <a:ext uri="{FF2B5EF4-FFF2-40B4-BE49-F238E27FC236}">
                <a16:creationId xmlns:a16="http://schemas.microsoft.com/office/drawing/2014/main" xmlns="" id="{3AA16612-ACD2-4A16-8F2B-4514FD6BF2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</a:rPr>
              <a:t>Individual Contribution:</a:t>
            </a:r>
            <a:br>
              <a:rPr lang="en-US" sz="4000" b="1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20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Nikhil - Image AI Model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Zahid - CNN(6 layers), Data Augmentation</a:t>
            </a:r>
          </a:p>
          <a:p>
            <a:pPr>
              <a:buNone/>
            </a:pPr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Shamanthaka - CNN(4 layers), Random Forests</a:t>
            </a:r>
          </a:p>
          <a:p>
            <a:pPr>
              <a:buNone/>
            </a:pPr>
            <a:endParaRPr 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680E65-4C49-2441-BD6E-06C6F439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Questions?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DB7C82F-AB7E-4F0C-B829-FA1B9C4151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463E6E4-A4CD-41A7-B44B-F672F2DBB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6" r="2" b="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226499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3B854194-185D-494D-905C-7C7CB2E30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4F5FA0D-0104-4987-8241-EFF7C85B88D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897127E-6CEF-446C-BE87-93B7C46E49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FE2C3E-338A-2E47-BF56-61328C4A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4B2975-906C-1A40-B55E-886A0E292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How these artificial intelligent systems are rivaling people’s ability to classify objects in photos and videos? </a:t>
            </a:r>
          </a:p>
        </p:txBody>
      </p:sp>
    </p:spTree>
    <p:extLst>
      <p:ext uri="{BB962C8B-B14F-4D97-AF65-F5344CB8AC3E}">
        <p14:creationId xmlns:p14="http://schemas.microsoft.com/office/powerpoint/2010/main" xmlns="" val="36707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>
            <a:extLst>
              <a:ext uri="{FF2B5EF4-FFF2-40B4-BE49-F238E27FC236}">
                <a16:creationId xmlns:a16="http://schemas.microsoft.com/office/drawing/2014/main" xmlns="" id="{C5E6CFF1-2F42-4E10-9A97-F116F46F53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photo, many, covered, various&#10;&#10;Description automatically generated">
            <a:extLst>
              <a:ext uri="{FF2B5EF4-FFF2-40B4-BE49-F238E27FC236}">
                <a16:creationId xmlns:a16="http://schemas.microsoft.com/office/drawing/2014/main" xmlns="" id="{9CA62F05-19C1-FD4F-99FC-F244F3089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 t="16888" b="1257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F2D4C1-E78D-D04A-885A-C22CC0419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Dataset Details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67182200-4859-4C8D-BCBB-55B245C28B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6FF609D-496B-F545-BEBB-95E9F5F27759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Total number of images in the dataset 	:  14300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Train set 			                :  11777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Test set                   		                :  2527</a:t>
            </a:r>
          </a:p>
        </p:txBody>
      </p:sp>
    </p:spTree>
    <p:extLst>
      <p:ext uri="{BB962C8B-B14F-4D97-AF65-F5344CB8AC3E}">
        <p14:creationId xmlns:p14="http://schemas.microsoft.com/office/powerpoint/2010/main" xmlns="" val="184488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5348A6-3859-EF4B-B7E2-8C32AC97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B3F625-7C36-3743-8E55-24EA12F8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Data Augmentation :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xmlns="" id="{8DF4E4D6-C997-454E-85FC-241D7A51D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3792"/>
            <a:ext cx="3185160" cy="2383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F04200-0EA1-AB47-99F3-5F35A373076B}"/>
              </a:ext>
            </a:extLst>
          </p:cNvPr>
          <p:cNvSpPr txBox="1"/>
          <p:nvPr/>
        </p:nvSpPr>
        <p:spPr>
          <a:xfrm>
            <a:off x="1561514" y="5044586"/>
            <a:ext cx="150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Horizontal flip</a:t>
            </a:r>
            <a:endParaRPr lang="en-US" dirty="0"/>
          </a:p>
        </p:txBody>
      </p:sp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xmlns="" id="{73C7E27B-8722-2F43-8C89-D3D02A787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41" y="2413792"/>
            <a:ext cx="3558918" cy="2383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EEA1CC6-BD6A-C54E-8792-2E0D08207952}"/>
              </a:ext>
            </a:extLst>
          </p:cNvPr>
          <p:cNvSpPr txBox="1"/>
          <p:nvPr/>
        </p:nvSpPr>
        <p:spPr>
          <a:xfrm>
            <a:off x="5207474" y="5117690"/>
            <a:ext cx="20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Random brightness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5D121F2-BDD1-D44E-B9C5-0E5632129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863" y="2429758"/>
            <a:ext cx="3843337" cy="23832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3E293F-B625-C441-A29E-00D9907C344A}"/>
              </a:ext>
            </a:extLst>
          </p:cNvPr>
          <p:cNvSpPr txBox="1"/>
          <p:nvPr/>
        </p:nvSpPr>
        <p:spPr>
          <a:xfrm>
            <a:off x="9033551" y="5044586"/>
            <a:ext cx="76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 </a:t>
            </a:r>
          </a:p>
        </p:txBody>
      </p:sp>
    </p:spTree>
    <p:extLst>
      <p:ext uri="{BB962C8B-B14F-4D97-AF65-F5344CB8AC3E}">
        <p14:creationId xmlns:p14="http://schemas.microsoft.com/office/powerpoint/2010/main" xmlns="" val="13409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46C2E80F-49A6-4372-B103-219D417A5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2A459-7354-6A46-B831-ED2EF3A9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xmlns="" id="{477E370F-4B6C-4CB9-A69C-A6C1DBFEC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406377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34682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2A5316D-ED2F-4F89-B4B4-8D9240B1A3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03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Convolution Neural Networks</a:t>
            </a:r>
          </a:p>
        </p:txBody>
      </p:sp>
      <p:pic>
        <p:nvPicPr>
          <p:cNvPr id="1028" name="Picture 4" descr="A picture containing object, clock&#10;&#10;Description automatically generated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4038600" y="1708760"/>
            <a:ext cx="7188199" cy="230022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CNN = Feature extraction + Fully Connected Network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dirty="0"/>
              <a:t>Methods used for Feature extraction: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Convolution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Pooling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29809"/>
            <a:ext cx="3902612" cy="637809"/>
          </a:xfrm>
        </p:spPr>
        <p:txBody>
          <a:bodyPr>
            <a:normAutofit fontScale="92500"/>
          </a:bodyPr>
          <a:lstStyle/>
          <a:p>
            <a:r>
              <a:rPr lang="en-US" dirty="0"/>
              <a:t>Activation/Feature Maps:</a:t>
            </a:r>
          </a:p>
          <a:p>
            <a:pPr>
              <a:buNone/>
            </a:pPr>
            <a:endParaRPr lang="en-US" b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167619"/>
            <a:ext cx="2974145" cy="213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6025" y="1167620"/>
            <a:ext cx="3159003" cy="2138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6025" y="3756074"/>
            <a:ext cx="2976123" cy="24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60533" y="1167620"/>
            <a:ext cx="3095625" cy="1969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360533" y="3756074"/>
            <a:ext cx="3086100" cy="24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" y="3756074"/>
            <a:ext cx="2974145" cy="24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364566" y="3305908"/>
            <a:ext cx="16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Conv2d_layer_1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57816" y="6346316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Conv2d_layer_4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15810" y="6161650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Conv2d_layer_5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747056" y="3244334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Conv2d_layer_3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64566" y="6346316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Conv2d_layer_6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48524" y="3244334"/>
            <a:ext cx="1694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Conv2d_layer_2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3812345" y="1997612"/>
            <a:ext cx="723680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10952767" y="3244334"/>
            <a:ext cx="287319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/>
          <p:cNvSpPr/>
          <p:nvPr/>
        </p:nvSpPr>
        <p:spPr>
          <a:xfrm>
            <a:off x="3812345" y="4754880"/>
            <a:ext cx="723680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695028" y="1997612"/>
            <a:ext cx="665505" cy="3516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>
            <a:off x="7695028" y="4754880"/>
            <a:ext cx="665505" cy="3657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Results(4 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5"/>
            <a:ext cx="26289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Accuracy: 84%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0" y="2044700"/>
            <a:ext cx="524668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F05239F-6762-5A41-A6CE-E97938FD1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" y="2243454"/>
            <a:ext cx="5461000" cy="3793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Results(6 CNN)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2086"/>
            <a:ext cx="2628900" cy="549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Accuracy: 89%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1" y="2332037"/>
            <a:ext cx="5232400" cy="390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9700" y="2332036"/>
            <a:ext cx="5467350" cy="415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330</Words>
  <Application>Microsoft Office PowerPoint</Application>
  <PresentationFormat>Custom</PresentationFormat>
  <Paragraphs>74</Paragraphs>
  <Slides>19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Image Recognition on Simpsons Characters</vt:lpstr>
      <vt:lpstr>Motivation</vt:lpstr>
      <vt:lpstr>Dataset Details</vt:lpstr>
      <vt:lpstr>Preprocessing</vt:lpstr>
      <vt:lpstr>Methods</vt:lpstr>
      <vt:lpstr>Convolution Neural Networks</vt:lpstr>
      <vt:lpstr>Slide 7</vt:lpstr>
      <vt:lpstr>Results(4 CNN)</vt:lpstr>
      <vt:lpstr>Results(6 CNN)</vt:lpstr>
      <vt:lpstr>Insights</vt:lpstr>
      <vt:lpstr>Image AI (Residual network)</vt:lpstr>
      <vt:lpstr>Results(Image AI):</vt:lpstr>
      <vt:lpstr>Insights</vt:lpstr>
      <vt:lpstr>Random Forest</vt:lpstr>
      <vt:lpstr>RF Result</vt:lpstr>
      <vt:lpstr>Insights</vt:lpstr>
      <vt:lpstr>Limitations:</vt:lpstr>
      <vt:lpstr>Individual Contribution: 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Recognition on Simpsons Characters</dc:title>
  <dc:creator>Microsoft Office User</dc:creator>
  <cp:lastModifiedBy>om sai</cp:lastModifiedBy>
  <cp:revision>9</cp:revision>
  <dcterms:created xsi:type="dcterms:W3CDTF">2019-12-03T03:12:30Z</dcterms:created>
  <dcterms:modified xsi:type="dcterms:W3CDTF">2019-12-03T04:01:29Z</dcterms:modified>
</cp:coreProperties>
</file>